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7" r:id="rId3"/>
    <p:sldId id="268" r:id="rId4"/>
    <p:sldId id="269" r:id="rId5"/>
    <p:sldId id="270" r:id="rId6"/>
    <p:sldId id="271" r:id="rId7"/>
    <p:sldId id="272" r:id="rId8"/>
    <p:sldId id="273" r:id="rId9"/>
    <p:sldId id="275" r:id="rId10"/>
    <p:sldId id="274" r:id="rId11"/>
    <p:sldId id="277" r:id="rId12"/>
    <p:sldId id="278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266"/>
    <p:restoredTop sz="96405"/>
  </p:normalViewPr>
  <p:slideViewPr>
    <p:cSldViewPr snapToGrid="0" snapToObjects="1">
      <p:cViewPr varScale="1">
        <p:scale>
          <a:sx n="131" d="100"/>
          <a:sy n="131" d="100"/>
        </p:scale>
        <p:origin x="1032" y="1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chi Tobler" userId="e77e03ce-3cfc-4bf0-a4d0-da6d8494927b" providerId="ADAL" clId="{2400B0B6-EC19-C34F-B7BC-D61E8A85B55D}"/>
    <pc:docChg chg="undo custSel addSld delSld">
      <pc:chgData name="Michi Tobler" userId="e77e03ce-3cfc-4bf0-a4d0-da6d8494927b" providerId="ADAL" clId="{2400B0B6-EC19-C34F-B7BC-D61E8A85B55D}" dt="2020-10-04T20:18:40.709" v="15" actId="2696"/>
      <pc:docMkLst>
        <pc:docMk/>
      </pc:docMkLst>
      <pc:sldChg chg="del">
        <pc:chgData name="Michi Tobler" userId="e77e03ce-3cfc-4bf0-a4d0-da6d8494927b" providerId="ADAL" clId="{2400B0B6-EC19-C34F-B7BC-D61E8A85B55D}" dt="2020-10-04T20:11:31.764" v="14" actId="2696"/>
        <pc:sldMkLst>
          <pc:docMk/>
          <pc:sldMk cId="755611943" sldId="276"/>
        </pc:sldMkLst>
      </pc:sldChg>
      <pc:sldChg chg="del">
        <pc:chgData name="Michi Tobler" userId="e77e03ce-3cfc-4bf0-a4d0-da6d8494927b" providerId="ADAL" clId="{2400B0B6-EC19-C34F-B7BC-D61E8A85B55D}" dt="2020-10-04T20:18:40.709" v="15" actId="2696"/>
        <pc:sldMkLst>
          <pc:docMk/>
          <pc:sldMk cId="1854652675" sldId="279"/>
        </pc:sldMkLst>
      </pc:sldChg>
      <pc:sldChg chg="new del">
        <pc:chgData name="Michi Tobler" userId="e77e03ce-3cfc-4bf0-a4d0-da6d8494927b" providerId="ADAL" clId="{2400B0B6-EC19-C34F-B7BC-D61E8A85B55D}" dt="2020-10-04T19:53:03.115" v="13" actId="680"/>
        <pc:sldMkLst>
          <pc:docMk/>
          <pc:sldMk cId="4002922661" sldId="280"/>
        </pc:sldMkLst>
      </pc:sldChg>
      <pc:sldChg chg="new del">
        <pc:chgData name="Michi Tobler" userId="e77e03ce-3cfc-4bf0-a4d0-da6d8494927b" providerId="ADAL" clId="{2400B0B6-EC19-C34F-B7BC-D61E8A85B55D}" dt="2020-10-04T19:53:02.439" v="12" actId="680"/>
        <pc:sldMkLst>
          <pc:docMk/>
          <pc:sldMk cId="1658297146" sldId="281"/>
        </pc:sldMkLst>
      </pc:sldChg>
      <pc:sldChg chg="new del">
        <pc:chgData name="Michi Tobler" userId="e77e03ce-3cfc-4bf0-a4d0-da6d8494927b" providerId="ADAL" clId="{2400B0B6-EC19-C34F-B7BC-D61E8A85B55D}" dt="2020-10-04T19:53:01.897" v="11" actId="680"/>
        <pc:sldMkLst>
          <pc:docMk/>
          <pc:sldMk cId="3458198970" sldId="282"/>
        </pc:sldMkLst>
      </pc:sldChg>
      <pc:sldChg chg="new del">
        <pc:chgData name="Michi Tobler" userId="e77e03ce-3cfc-4bf0-a4d0-da6d8494927b" providerId="ADAL" clId="{2400B0B6-EC19-C34F-B7BC-D61E8A85B55D}" dt="2020-10-04T19:53:01.560" v="10" actId="680"/>
        <pc:sldMkLst>
          <pc:docMk/>
          <pc:sldMk cId="3574237712" sldId="283"/>
        </pc:sldMkLst>
      </pc:sldChg>
      <pc:sldChg chg="new del">
        <pc:chgData name="Michi Tobler" userId="e77e03ce-3cfc-4bf0-a4d0-da6d8494927b" providerId="ADAL" clId="{2400B0B6-EC19-C34F-B7BC-D61E8A85B55D}" dt="2020-10-04T19:53:01.111" v="9" actId="680"/>
        <pc:sldMkLst>
          <pc:docMk/>
          <pc:sldMk cId="1498460959" sldId="284"/>
        </pc:sldMkLst>
      </pc:sldChg>
      <pc:sldChg chg="new del">
        <pc:chgData name="Michi Tobler" userId="e77e03ce-3cfc-4bf0-a4d0-da6d8494927b" providerId="ADAL" clId="{2400B0B6-EC19-C34F-B7BC-D61E8A85B55D}" dt="2020-10-04T19:53:00.368" v="8" actId="680"/>
        <pc:sldMkLst>
          <pc:docMk/>
          <pc:sldMk cId="3743284323" sldId="285"/>
        </pc:sldMkLst>
      </pc:sldChg>
      <pc:sldChg chg="new del">
        <pc:chgData name="Michi Tobler" userId="e77e03ce-3cfc-4bf0-a4d0-da6d8494927b" providerId="ADAL" clId="{2400B0B6-EC19-C34F-B7BC-D61E8A85B55D}" dt="2020-10-04T19:52:58.717" v="7" actId="680"/>
        <pc:sldMkLst>
          <pc:docMk/>
          <pc:sldMk cId="519824482" sldId="286"/>
        </pc:sldMkLst>
      </pc:sldChg>
    </pc:docChg>
  </pc:docChgLst>
  <pc:docChgLst>
    <pc:chgData name="Tobler, Michael" userId="23736f38-8fde-4d4c-a7fc-b2d88c867b58" providerId="ADAL" clId="{B4D29913-5443-0A43-8BBD-D9B3274082BC}"/>
    <pc:docChg chg="modSld">
      <pc:chgData name="Tobler, Michael" userId="23736f38-8fde-4d4c-a7fc-b2d88c867b58" providerId="ADAL" clId="{B4D29913-5443-0A43-8BBD-D9B3274082BC}" dt="2023-10-18T15:53:44.037" v="0" actId="18331"/>
      <pc:docMkLst>
        <pc:docMk/>
      </pc:docMkLst>
      <pc:sldChg chg="modSp">
        <pc:chgData name="Tobler, Michael" userId="23736f38-8fde-4d4c-a7fc-b2d88c867b58" providerId="ADAL" clId="{B4D29913-5443-0A43-8BBD-D9B3274082BC}" dt="2023-10-18T15:53:44.037" v="0" actId="18331"/>
        <pc:sldMkLst>
          <pc:docMk/>
          <pc:sldMk cId="112243592" sldId="256"/>
        </pc:sldMkLst>
        <pc:picChg chg="mod">
          <ac:chgData name="Tobler, Michael" userId="23736f38-8fde-4d4c-a7fc-b2d88c867b58" providerId="ADAL" clId="{B4D29913-5443-0A43-8BBD-D9B3274082BC}" dt="2023-10-18T15:53:44.037" v="0" actId="18331"/>
          <ac:picMkLst>
            <pc:docMk/>
            <pc:sldMk cId="112243592" sldId="256"/>
            <ac:picMk id="3" creationId="{6EC4DF52-64A8-7C42-86CE-C59DF82E216A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546135-BDF8-C147-B66D-40E9001991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F26EEE-1219-324C-B7CB-D71C10F17C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2453FC-61D0-2A4C-8ECB-A0845A6499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2FD39-6948-7840-8073-91758794005B}" type="datetimeFigureOut">
              <a:rPr lang="en-US" smtClean="0"/>
              <a:t>10/18/23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A29FB1-02B0-A249-AAE1-B79C609447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406465-AF9D-1643-95B0-7CB6C6A4B6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5A0A3-6212-8340-AEC2-40D344F02C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5566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18739-8493-FB40-B277-4388687B2F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8CBC63E-31EF-3542-AAA9-E1ABB1834D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C81AA1-A0E2-A044-981E-73529428DB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2FD39-6948-7840-8073-91758794005B}" type="datetimeFigureOut">
              <a:rPr lang="en-US" smtClean="0"/>
              <a:t>10/18/23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E4ABC8-9A60-C643-ABD0-20716AAE3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99EAFE-D5DC-954B-947B-63DCA02FB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5A0A3-6212-8340-AEC2-40D344F02C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1893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F08E3B8-2D4A-FC4C-83A1-D5E59F6B2A1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91DD271-A033-6B41-BC99-86B43D8A00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31E1F0-7C8A-B14B-9A05-EFEA62F59F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2FD39-6948-7840-8073-91758794005B}" type="datetimeFigureOut">
              <a:rPr lang="en-US" smtClean="0"/>
              <a:t>10/18/23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CF7B59-77B0-BD4E-B456-6D22E96A66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F972D1-0AC1-8E4E-8617-0F46CDD876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5A0A3-6212-8340-AEC2-40D344F02C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9057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EBBB13-7B86-A648-A51D-0BD8E9E3E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A32229-BCF0-EB42-AB31-72A08ABDF4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5588E0-28A6-5848-A6DB-A5495FBB71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2FD39-6948-7840-8073-91758794005B}" type="datetimeFigureOut">
              <a:rPr lang="en-US" smtClean="0"/>
              <a:t>10/18/23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60BE54-B257-8549-AA85-876CC72B13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196800-4E84-8942-B646-9E4CDDEAE6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5A0A3-6212-8340-AEC2-40D344F02C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9807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401BEF-4ACC-584F-B55C-91FD3E0ADD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03F615-FDE1-C445-BD7C-BD9692FBA8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833536-B66A-3F4E-8B7D-A34DC702B0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2FD39-6948-7840-8073-91758794005B}" type="datetimeFigureOut">
              <a:rPr lang="en-US" smtClean="0"/>
              <a:t>10/18/23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8F0FC1-9FDA-4148-AF92-F757C540BF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98F01A-623C-C545-B6C7-DC705B0D1E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5A0A3-6212-8340-AEC2-40D344F02C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1599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184235-8EF4-D84B-804E-34D002EB3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810FEE-24F1-9548-A17C-E7520C5229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B360B3-2037-FE42-A150-AD6E3E9396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8C456A-6196-954C-8953-27CDE2C834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2FD39-6948-7840-8073-91758794005B}" type="datetimeFigureOut">
              <a:rPr lang="en-US" smtClean="0"/>
              <a:t>10/18/23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AF8291-9234-244A-8C3C-99936628A6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96FEC6-D7AE-124E-962D-B68D7498E9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5A0A3-6212-8340-AEC2-40D344F02C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5818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111687-C3B9-CF4B-8793-56D243D80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E107C9-9727-0A4C-82F8-B506474FF4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9CCA08-3084-614F-A04C-0DF14C53AC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02A685C-1673-DC43-80F2-1B7C5CB1C35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15DA146-C1B9-D648-9C01-A92A4EABD96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F9F2930-65D6-E84D-8A62-9269771776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2FD39-6948-7840-8073-91758794005B}" type="datetimeFigureOut">
              <a:rPr lang="en-US" smtClean="0"/>
              <a:t>10/18/23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E89FCDF-87A1-9248-A628-CA65ABB3EC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0B9984-4427-E340-B852-7D0BAA5AEA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5A0A3-6212-8340-AEC2-40D344F02C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3221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A5438-81B5-BE43-A96F-FEC883264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763206-4E7E-004A-9716-7F945E5F83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2FD39-6948-7840-8073-91758794005B}" type="datetimeFigureOut">
              <a:rPr lang="en-US" smtClean="0"/>
              <a:t>10/18/23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5B7DB11-3849-B04C-A7FA-5D1108EC6C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58F6A9-3C6B-254E-89CA-A8616A253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5A0A3-6212-8340-AEC2-40D344F02C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28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C04FD53-D75A-DB4E-9D3C-0C612CE232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2FD39-6948-7840-8073-91758794005B}" type="datetimeFigureOut">
              <a:rPr lang="en-US" smtClean="0"/>
              <a:t>10/18/23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ACF6124-527F-3B4D-9368-C2D7A71E30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3A6DE8-9FCD-B64C-B8FB-E01B3D3495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5A0A3-6212-8340-AEC2-40D344F02C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3089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20FE1E-DC78-3B41-BDCC-302AA5BC7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B62D62-F950-BE4D-9452-78B8A07318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5CDB1F-0CC1-524C-BF84-A6149AEFCD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6E4241-3AC5-4749-828A-0994E8484D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2FD39-6948-7840-8073-91758794005B}" type="datetimeFigureOut">
              <a:rPr lang="en-US" smtClean="0"/>
              <a:t>10/18/23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155DD2-D2A3-0F4B-8238-396B19D854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9782FB-E205-7846-BB92-A5287C7BCB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5A0A3-6212-8340-AEC2-40D344F02C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46697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878023-1195-8144-9AE0-5C20265DE0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51FD26E-E83C-B84A-98E9-2B6C17EDB9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344460-DEC7-2A4E-BEB1-7DE370383D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70E96B-242F-344A-82D2-A9AE3EE72F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2FD39-6948-7840-8073-91758794005B}" type="datetimeFigureOut">
              <a:rPr lang="en-US" smtClean="0"/>
              <a:t>10/18/23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45AF74-5A14-E54E-99A0-B7FA4682EE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A9E07E-508C-DF43-AEB2-5CA7860A9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5A0A3-6212-8340-AEC2-40D344F02C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3728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762C952-8662-B742-9800-686F0F1C3A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592184-DF6A-024F-A9C8-C05B8F0CDF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36D101-3E7A-F347-A482-79134E3E79D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E2FD39-6948-7840-8073-91758794005B}" type="datetimeFigureOut">
              <a:rPr lang="en-US" smtClean="0"/>
              <a:t>10/18/23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123508-6353-584D-9838-8E70F63AC2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5BE3C5-9923-7D49-9D5C-7A2061B00D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65A0A3-6212-8340-AEC2-40D344F02C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7470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EC4DF52-64A8-7C42-86CE-C59DF82E216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3761" y="-62159"/>
            <a:ext cx="12195761" cy="6135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435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71EB584-27C6-564C-AD2F-A2F3E40C267C}"/>
              </a:ext>
            </a:extLst>
          </p:cNvPr>
          <p:cNvSpPr txBox="1"/>
          <p:nvPr/>
        </p:nvSpPr>
        <p:spPr>
          <a:xfrm>
            <a:off x="0" y="0"/>
            <a:ext cx="54152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Narrow sense heritability</a:t>
            </a:r>
          </a:p>
        </p:txBody>
      </p:sp>
      <p:sp>
        <p:nvSpPr>
          <p:cNvPr id="33" name="Content Placeholder 1">
            <a:extLst>
              <a:ext uri="{FF2B5EF4-FFF2-40B4-BE49-F238E27FC236}">
                <a16:creationId xmlns:a16="http://schemas.microsoft.com/office/drawing/2014/main" id="{20F8836B-8A21-1345-B6FB-66BAD56A465E}"/>
              </a:ext>
            </a:extLst>
          </p:cNvPr>
          <p:cNvSpPr txBox="1">
            <a:spLocks/>
          </p:cNvSpPr>
          <p:nvPr/>
        </p:nvSpPr>
        <p:spPr>
          <a:xfrm>
            <a:off x="355108" y="949911"/>
            <a:ext cx="4836137" cy="1985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/>
              <a:t>Narrow sense heritability can be estimated as the slope of the regression line between parent and offspring traits</a:t>
            </a:r>
          </a:p>
          <a:p>
            <a:pPr>
              <a:spcAft>
                <a:spcPts val="600"/>
              </a:spcAft>
            </a:pPr>
            <a:endParaRPr lang="en-US" dirty="0"/>
          </a:p>
          <a:p>
            <a:pPr>
              <a:spcAft>
                <a:spcPts val="600"/>
              </a:spcAft>
            </a:pPr>
            <a:r>
              <a:rPr lang="en-US" dirty="0"/>
              <a:t>If 1, all variation is due to V</a:t>
            </a:r>
            <a:r>
              <a:rPr lang="en-US" baseline="-25000" dirty="0"/>
              <a:t>A</a:t>
            </a:r>
          </a:p>
          <a:p>
            <a:pPr>
              <a:spcAft>
                <a:spcPts val="600"/>
              </a:spcAft>
            </a:pPr>
            <a:r>
              <a:rPr lang="en-US" dirty="0"/>
              <a:t>If 0, much variation is due to V</a:t>
            </a:r>
            <a:r>
              <a:rPr lang="en-US" baseline="-25000" dirty="0"/>
              <a:t>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B44BD15-A014-7847-B05C-957F3AEB4AEF}"/>
              </a:ext>
            </a:extLst>
          </p:cNvPr>
          <p:cNvGrpSpPr/>
          <p:nvPr/>
        </p:nvGrpSpPr>
        <p:grpSpPr>
          <a:xfrm>
            <a:off x="9817522" y="440092"/>
            <a:ext cx="2176564" cy="6267462"/>
            <a:chOff x="9817522" y="440092"/>
            <a:chExt cx="2176564" cy="6267462"/>
          </a:xfrm>
        </p:grpSpPr>
        <p:pic>
          <p:nvPicPr>
            <p:cNvPr id="22" name="Picture 21" descr="FG08_11a.JPG">
              <a:extLst>
                <a:ext uri="{FF2B5EF4-FFF2-40B4-BE49-F238E27FC236}">
                  <a16:creationId xmlns:a16="http://schemas.microsoft.com/office/drawing/2014/main" id="{9FC041F0-E7E7-1848-B2D6-075650ACDA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831842" y="440092"/>
              <a:ext cx="2162244" cy="2948370"/>
            </a:xfrm>
            <a:prstGeom prst="rect">
              <a:avLst/>
            </a:prstGeom>
          </p:spPr>
        </p:pic>
        <p:pic>
          <p:nvPicPr>
            <p:cNvPr id="23" name="Picture 22" descr="FG08_11c.JPG">
              <a:extLst>
                <a:ext uri="{FF2B5EF4-FFF2-40B4-BE49-F238E27FC236}">
                  <a16:creationId xmlns:a16="http://schemas.microsoft.com/office/drawing/2014/main" id="{26362B9F-3CC4-7F4F-A838-EE897EA380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817522" y="3716722"/>
              <a:ext cx="2162244" cy="2990832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90B1B28-D704-1D49-88FA-6331E0984419}"/>
              </a:ext>
            </a:extLst>
          </p:cNvPr>
          <p:cNvGrpSpPr/>
          <p:nvPr/>
        </p:nvGrpSpPr>
        <p:grpSpPr>
          <a:xfrm>
            <a:off x="7311844" y="2148331"/>
            <a:ext cx="2162244" cy="2850984"/>
            <a:chOff x="0" y="3824850"/>
            <a:chExt cx="1828800" cy="2614033"/>
          </a:xfrm>
        </p:grpSpPr>
        <p:pic>
          <p:nvPicPr>
            <p:cNvPr id="25" name="Picture 24" descr="FG08_11b.JPG">
              <a:extLst>
                <a:ext uri="{FF2B5EF4-FFF2-40B4-BE49-F238E27FC236}">
                  <a16:creationId xmlns:a16="http://schemas.microsoft.com/office/drawing/2014/main" id="{9FE479B0-262A-C047-8D64-1CF882EA58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3824850"/>
              <a:ext cx="1828800" cy="2512314"/>
            </a:xfrm>
            <a:prstGeom prst="rect">
              <a:avLst/>
            </a:prstGeom>
          </p:spPr>
        </p:pic>
        <p:pic>
          <p:nvPicPr>
            <p:cNvPr id="26" name="Picture 25" descr="FG08_11c.JPG">
              <a:extLst>
                <a:ext uri="{FF2B5EF4-FFF2-40B4-BE49-F238E27FC236}">
                  <a16:creationId xmlns:a16="http://schemas.microsoft.com/office/drawing/2014/main" id="{D2EC609B-A272-E942-83E9-25A0EA79B09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61010" y="5884989"/>
              <a:ext cx="1253600" cy="5538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556260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71EB584-27C6-564C-AD2F-A2F3E40C267C}"/>
              </a:ext>
            </a:extLst>
          </p:cNvPr>
          <p:cNvSpPr txBox="1"/>
          <p:nvPr/>
        </p:nvSpPr>
        <p:spPr>
          <a:xfrm>
            <a:off x="0" y="0"/>
            <a:ext cx="67425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Measuring differences in fitness</a:t>
            </a:r>
          </a:p>
        </p:txBody>
      </p:sp>
      <p:sp>
        <p:nvSpPr>
          <p:cNvPr id="33" name="Content Placeholder 1">
            <a:extLst>
              <a:ext uri="{FF2B5EF4-FFF2-40B4-BE49-F238E27FC236}">
                <a16:creationId xmlns:a16="http://schemas.microsoft.com/office/drawing/2014/main" id="{20F8836B-8A21-1345-B6FB-66BAD56A465E}"/>
              </a:ext>
            </a:extLst>
          </p:cNvPr>
          <p:cNvSpPr txBox="1">
            <a:spLocks/>
          </p:cNvSpPr>
          <p:nvPr/>
        </p:nvSpPr>
        <p:spPr>
          <a:xfrm>
            <a:off x="355108" y="949911"/>
            <a:ext cx="47275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/>
              <a:t>The selection differential (s) is equal to the difference between the mean of the selected individuals and the mean of the entire population</a:t>
            </a:r>
          </a:p>
        </p:txBody>
      </p:sp>
      <p:pic>
        <p:nvPicPr>
          <p:cNvPr id="6" name="Picture 5" descr="FG08_15a.JPG">
            <a:extLst>
              <a:ext uri="{FF2B5EF4-FFF2-40B4-BE49-F238E27FC236}">
                <a16:creationId xmlns:a16="http://schemas.microsoft.com/office/drawing/2014/main" id="{DA052F76-5C88-074C-A770-56B9AB25CE0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83927" y="1870762"/>
            <a:ext cx="5945818" cy="4987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8727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71EB584-27C6-564C-AD2F-A2F3E40C267C}"/>
              </a:ext>
            </a:extLst>
          </p:cNvPr>
          <p:cNvSpPr txBox="1"/>
          <p:nvPr/>
        </p:nvSpPr>
        <p:spPr>
          <a:xfrm>
            <a:off x="0" y="0"/>
            <a:ext cx="75360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Predicting the response to selection</a:t>
            </a:r>
          </a:p>
        </p:txBody>
      </p:sp>
      <p:sp>
        <p:nvSpPr>
          <p:cNvPr id="33" name="Content Placeholder 1">
            <a:extLst>
              <a:ext uri="{FF2B5EF4-FFF2-40B4-BE49-F238E27FC236}">
                <a16:creationId xmlns:a16="http://schemas.microsoft.com/office/drawing/2014/main" id="{20F8836B-8A21-1345-B6FB-66BAD56A465E}"/>
              </a:ext>
            </a:extLst>
          </p:cNvPr>
          <p:cNvSpPr txBox="1">
            <a:spLocks/>
          </p:cNvSpPr>
          <p:nvPr/>
        </p:nvSpPr>
        <p:spPr>
          <a:xfrm>
            <a:off x="355108" y="949911"/>
            <a:ext cx="4205017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/>
              <a:t>Breeder’s equation</a:t>
            </a:r>
          </a:p>
          <a:p>
            <a:pPr marL="461963">
              <a:spcAft>
                <a:spcPts val="600"/>
              </a:spcAft>
            </a:pPr>
            <a:r>
              <a:rPr lang="en-US" dirty="0"/>
              <a:t>R = h</a:t>
            </a:r>
            <a:r>
              <a:rPr lang="en-US" baseline="30000" dirty="0"/>
              <a:t>2</a:t>
            </a:r>
            <a:r>
              <a:rPr lang="en-US" dirty="0"/>
              <a:t> * S</a:t>
            </a:r>
          </a:p>
          <a:p>
            <a:pPr marL="461963">
              <a:spcAft>
                <a:spcPts val="600"/>
              </a:spcAft>
            </a:pPr>
            <a:endParaRPr lang="en-US" dirty="0"/>
          </a:p>
          <a:p>
            <a:pPr marL="4763">
              <a:spcAft>
                <a:spcPts val="600"/>
              </a:spcAft>
            </a:pPr>
            <a:r>
              <a:rPr lang="en-US" dirty="0"/>
              <a:t>How does response to selection (R) vary with h</a:t>
            </a:r>
            <a:r>
              <a:rPr lang="en-US" baseline="30000" dirty="0"/>
              <a:t>2</a:t>
            </a:r>
            <a:r>
              <a:rPr lang="en-US" dirty="0"/>
              <a:t>?</a:t>
            </a:r>
          </a:p>
          <a:p>
            <a:pPr marL="4763">
              <a:spcAft>
                <a:spcPts val="600"/>
              </a:spcAft>
            </a:pPr>
            <a:r>
              <a:rPr lang="en-US" dirty="0"/>
              <a:t>How does response to selection (R) vary with S?</a:t>
            </a:r>
          </a:p>
        </p:txBody>
      </p:sp>
      <p:pic>
        <p:nvPicPr>
          <p:cNvPr id="5" name="Picture 4" descr="FG08_18.JPG">
            <a:extLst>
              <a:ext uri="{FF2B5EF4-FFF2-40B4-BE49-F238E27FC236}">
                <a16:creationId xmlns:a16="http://schemas.microsoft.com/office/drawing/2014/main" id="{4504515C-5D36-3F45-B041-FA6CB81CAB1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60125" y="2778195"/>
            <a:ext cx="7631875" cy="4079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1202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CDC2B866-D0F3-9D45-9F9F-E745459E2877}"/>
              </a:ext>
            </a:extLst>
          </p:cNvPr>
          <p:cNvSpPr txBox="1">
            <a:spLocks/>
          </p:cNvSpPr>
          <p:nvPr/>
        </p:nvSpPr>
        <p:spPr>
          <a:xfrm>
            <a:off x="355108" y="949911"/>
            <a:ext cx="4455789" cy="4662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b="1" dirty="0"/>
              <a:t>Qualitative trait</a:t>
            </a:r>
          </a:p>
          <a:p>
            <a:pPr marL="346075">
              <a:spcAft>
                <a:spcPts val="600"/>
              </a:spcAft>
            </a:pPr>
            <a:r>
              <a:rPr lang="en-US" dirty="0"/>
              <a:t>Individuals can be assigned to discrete categories</a:t>
            </a:r>
          </a:p>
          <a:p>
            <a:pPr marL="346075">
              <a:spcAft>
                <a:spcPts val="600"/>
              </a:spcAft>
            </a:pPr>
            <a:r>
              <a:rPr lang="en-US" dirty="0"/>
              <a:t>Controlled by single, Mendelian gene</a:t>
            </a:r>
          </a:p>
          <a:p>
            <a:pPr>
              <a:spcAft>
                <a:spcPts val="600"/>
              </a:spcAft>
            </a:pPr>
            <a:endParaRPr lang="en-US" dirty="0"/>
          </a:p>
          <a:p>
            <a:pPr>
              <a:spcAft>
                <a:spcPts val="600"/>
              </a:spcAft>
            </a:pPr>
            <a:endParaRPr lang="en-US" dirty="0"/>
          </a:p>
          <a:p>
            <a:pPr>
              <a:spcAft>
                <a:spcPts val="600"/>
              </a:spcAft>
            </a:pPr>
            <a:endParaRPr lang="en-US" dirty="0"/>
          </a:p>
          <a:p>
            <a:pPr>
              <a:spcAft>
                <a:spcPts val="600"/>
              </a:spcAft>
            </a:pPr>
            <a:endParaRPr lang="en-US" dirty="0"/>
          </a:p>
          <a:p>
            <a:pPr>
              <a:spcAft>
                <a:spcPts val="600"/>
              </a:spcAft>
            </a:pPr>
            <a:r>
              <a:rPr lang="en-US" b="1" dirty="0"/>
              <a:t>Quantitative trait</a:t>
            </a:r>
          </a:p>
          <a:p>
            <a:pPr marL="346075">
              <a:spcAft>
                <a:spcPts val="600"/>
              </a:spcAft>
            </a:pPr>
            <a:r>
              <a:rPr lang="en-US" dirty="0"/>
              <a:t>Individuals with continuous variation in particular trait (needs to be measured for description)</a:t>
            </a:r>
          </a:p>
          <a:p>
            <a:pPr marL="346075">
              <a:spcAft>
                <a:spcPts val="600"/>
              </a:spcAft>
            </a:pPr>
            <a:r>
              <a:rPr lang="en-US" dirty="0"/>
              <a:t>Controlled by multiple genes and environment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1EB584-27C6-564C-AD2F-A2F3E40C267C}"/>
              </a:ext>
            </a:extLst>
          </p:cNvPr>
          <p:cNvSpPr txBox="1"/>
          <p:nvPr/>
        </p:nvSpPr>
        <p:spPr>
          <a:xfrm>
            <a:off x="0" y="0"/>
            <a:ext cx="70359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Qualitative vs. quantitative traits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6BC6A8-6AF4-2740-B6A6-801CD05457F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81104" y="3839310"/>
            <a:ext cx="4455788" cy="2943453"/>
          </a:xfrm>
          <a:prstGeom prst="rect">
            <a:avLst/>
          </a:prstGeom>
        </p:spPr>
      </p:pic>
      <p:pic>
        <p:nvPicPr>
          <p:cNvPr id="7" name="Picture 6" descr="A leopard standing on a field&#10;&#10;Description automatically generated">
            <a:extLst>
              <a:ext uri="{FF2B5EF4-FFF2-40B4-BE49-F238E27FC236}">
                <a16:creationId xmlns:a16="http://schemas.microsoft.com/office/drawing/2014/main" id="{7363E5C0-8127-584B-9356-5014E2D8EB7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43069" y="739041"/>
            <a:ext cx="4493823" cy="2943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4275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71EB584-27C6-564C-AD2F-A2F3E40C267C}"/>
              </a:ext>
            </a:extLst>
          </p:cNvPr>
          <p:cNvSpPr txBox="1"/>
          <p:nvPr/>
        </p:nvSpPr>
        <p:spPr>
          <a:xfrm>
            <a:off x="0" y="0"/>
            <a:ext cx="63674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Combined effects of many loci</a:t>
            </a:r>
          </a:p>
        </p:txBody>
      </p:sp>
      <p:pic>
        <p:nvPicPr>
          <p:cNvPr id="7" name="Picture 6" descr="FG08_02a.JPG">
            <a:extLst>
              <a:ext uri="{FF2B5EF4-FFF2-40B4-BE49-F238E27FC236}">
                <a16:creationId xmlns:a16="http://schemas.microsoft.com/office/drawing/2014/main" id="{93FFE268-2D2C-F240-A8B0-2AC2978314C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852753"/>
            <a:ext cx="3358879" cy="6005247"/>
          </a:xfrm>
          <a:prstGeom prst="rect">
            <a:avLst/>
          </a:prstGeom>
        </p:spPr>
      </p:pic>
      <p:pic>
        <p:nvPicPr>
          <p:cNvPr id="8" name="Picture 7" descr="FG08_02b.JPG">
            <a:extLst>
              <a:ext uri="{FF2B5EF4-FFF2-40B4-BE49-F238E27FC236}">
                <a16:creationId xmlns:a16="http://schemas.microsoft.com/office/drawing/2014/main" id="{4A06DCD7-881B-3045-8475-4934A634461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41507" y="852752"/>
            <a:ext cx="3426207" cy="6005247"/>
          </a:xfrm>
          <a:prstGeom prst="rect">
            <a:avLst/>
          </a:prstGeom>
        </p:spPr>
      </p:pic>
      <p:pic>
        <p:nvPicPr>
          <p:cNvPr id="9" name="Picture 8" descr="FG08_02c.JPG">
            <a:extLst>
              <a:ext uri="{FF2B5EF4-FFF2-40B4-BE49-F238E27FC236}">
                <a16:creationId xmlns:a16="http://schemas.microsoft.com/office/drawing/2014/main" id="{51E111AC-FC92-244B-8C2C-7F58AB0E05A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50342" y="852752"/>
            <a:ext cx="3710477" cy="6005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272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71EB584-27C6-564C-AD2F-A2F3E40C267C}"/>
              </a:ext>
            </a:extLst>
          </p:cNvPr>
          <p:cNvSpPr txBox="1"/>
          <p:nvPr/>
        </p:nvSpPr>
        <p:spPr>
          <a:xfrm>
            <a:off x="0" y="0"/>
            <a:ext cx="91630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Quantitative traits are normally distributed</a:t>
            </a:r>
          </a:p>
        </p:txBody>
      </p:sp>
      <p:pic>
        <p:nvPicPr>
          <p:cNvPr id="10" name="Picture 9" descr="FG08_01a.JPG">
            <a:extLst>
              <a:ext uri="{FF2B5EF4-FFF2-40B4-BE49-F238E27FC236}">
                <a16:creationId xmlns:a16="http://schemas.microsoft.com/office/drawing/2014/main" id="{A4C72208-6097-4443-9683-D57D16B3102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7062" y="825011"/>
            <a:ext cx="3947714" cy="5275544"/>
          </a:xfrm>
          <a:prstGeom prst="rect">
            <a:avLst/>
          </a:prstGeom>
        </p:spPr>
      </p:pic>
      <p:pic>
        <p:nvPicPr>
          <p:cNvPr id="11" name="Picture 10" descr="FG08_01c.JPG">
            <a:extLst>
              <a:ext uri="{FF2B5EF4-FFF2-40B4-BE49-F238E27FC236}">
                <a16:creationId xmlns:a16="http://schemas.microsoft.com/office/drawing/2014/main" id="{1E3DC07D-09FE-0D4B-9D2D-7F7C8CB24EA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18239" y="825011"/>
            <a:ext cx="4723464" cy="3348566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741C31E1-8AB7-1F46-A0C3-93E43889D046}"/>
              </a:ext>
            </a:extLst>
          </p:cNvPr>
          <p:cNvGrpSpPr/>
          <p:nvPr/>
        </p:nvGrpSpPr>
        <p:grpSpPr>
          <a:xfrm>
            <a:off x="5499126" y="4173577"/>
            <a:ext cx="5961561" cy="2684423"/>
            <a:chOff x="3570648" y="3904044"/>
            <a:chExt cx="5961561" cy="2684423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F74A5C66-B0ED-3B4A-8A7B-EC866C1B58A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960944" y="4201239"/>
              <a:ext cx="5571265" cy="2387228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B1EF7F9-F3F7-4D4D-8178-15FB55AABECB}"/>
                </a:ext>
              </a:extLst>
            </p:cNvPr>
            <p:cNvSpPr txBox="1"/>
            <p:nvPr/>
          </p:nvSpPr>
          <p:spPr>
            <a:xfrm>
              <a:off x="3570648" y="3904044"/>
              <a:ext cx="2088655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Idealized distribution</a:t>
              </a:r>
            </a:p>
            <a:p>
              <a:r>
                <a:rPr lang="en-US" sz="1400" dirty="0"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(when many specimens are measured)</a:t>
              </a:r>
            </a:p>
          </p:txBody>
        </p:sp>
        <p:cxnSp>
          <p:nvCxnSpPr>
            <p:cNvPr id="15" name="Curved Connector 14">
              <a:extLst>
                <a:ext uri="{FF2B5EF4-FFF2-40B4-BE49-F238E27FC236}">
                  <a16:creationId xmlns:a16="http://schemas.microsoft.com/office/drawing/2014/main" id="{5DF36AF6-B919-E744-9129-D6C4C9FC8D72}"/>
                </a:ext>
              </a:extLst>
            </p:cNvPr>
            <p:cNvCxnSpPr>
              <a:stCxn id="14" idx="2"/>
            </p:cNvCxnSpPr>
            <p:nvPr/>
          </p:nvCxnSpPr>
          <p:spPr>
            <a:xfrm rot="16200000" flipH="1">
              <a:off x="4685770" y="4571914"/>
              <a:ext cx="486824" cy="628412"/>
            </a:xfrm>
            <a:prstGeom prst="curvedConnector2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269379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71EB584-27C6-564C-AD2F-A2F3E40C267C}"/>
              </a:ext>
            </a:extLst>
          </p:cNvPr>
          <p:cNvSpPr txBox="1"/>
          <p:nvPr/>
        </p:nvSpPr>
        <p:spPr>
          <a:xfrm>
            <a:off x="0" y="0"/>
            <a:ext cx="115195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Quantitative traits can be affected by the environment</a:t>
            </a:r>
          </a:p>
        </p:txBody>
      </p:sp>
      <p:pic>
        <p:nvPicPr>
          <p:cNvPr id="9" name="Picture 8" descr="FG08_02c.JPG">
            <a:extLst>
              <a:ext uri="{FF2B5EF4-FFF2-40B4-BE49-F238E27FC236}">
                <a16:creationId xmlns:a16="http://schemas.microsoft.com/office/drawing/2014/main" id="{4EAFD2A0-B045-1542-992E-D748BE180A0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96448" y="1584758"/>
            <a:ext cx="3264852" cy="5051489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2BFDF8C9-BB49-C14A-9DE7-0D00B110EB21}"/>
              </a:ext>
            </a:extLst>
          </p:cNvPr>
          <p:cNvSpPr/>
          <p:nvPr/>
        </p:nvSpPr>
        <p:spPr>
          <a:xfrm rot="10800000">
            <a:off x="9056676" y="1584758"/>
            <a:ext cx="1388895" cy="5108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3FFF119-ABCE-CF46-A441-3111BA605B12}"/>
              </a:ext>
            </a:extLst>
          </p:cNvPr>
          <p:cNvCxnSpPr>
            <a:cxnSpLocks/>
          </p:cNvCxnSpPr>
          <p:nvPr/>
        </p:nvCxnSpPr>
        <p:spPr>
          <a:xfrm flipH="1" flipV="1">
            <a:off x="8565266" y="1840170"/>
            <a:ext cx="491410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B0FDF98B-BAEB-D74C-A354-E6E107B945FC}"/>
              </a:ext>
            </a:extLst>
          </p:cNvPr>
          <p:cNvSpPr txBox="1"/>
          <p:nvPr/>
        </p:nvSpPr>
        <p:spPr>
          <a:xfrm>
            <a:off x="6582290" y="1424671"/>
            <a:ext cx="19829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Despite continuous variation, plants with the same genotype should have the same phenotype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9740FC8-3B11-0E43-9867-07A256EE90AC}"/>
              </a:ext>
            </a:extLst>
          </p:cNvPr>
          <p:cNvGrpSpPr/>
          <p:nvPr/>
        </p:nvGrpSpPr>
        <p:grpSpPr>
          <a:xfrm>
            <a:off x="3090482" y="3082653"/>
            <a:ext cx="5474784" cy="3597058"/>
            <a:chOff x="1815447" y="1987289"/>
            <a:chExt cx="5474784" cy="3597058"/>
          </a:xfrm>
        </p:grpSpPr>
        <p:pic>
          <p:nvPicPr>
            <p:cNvPr id="20" name="Picture 19" descr="FG08_04.JPG">
              <a:extLst>
                <a:ext uri="{FF2B5EF4-FFF2-40B4-BE49-F238E27FC236}">
                  <a16:creationId xmlns:a16="http://schemas.microsoft.com/office/drawing/2014/main" id="{B5D781C9-73D8-0141-855F-543CC9CFB0C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192856" y="1987289"/>
              <a:ext cx="2097375" cy="3597058"/>
            </a:xfrm>
            <a:prstGeom prst="rect">
              <a:avLst/>
            </a:prstGeom>
          </p:spPr>
        </p:pic>
        <p:pic>
          <p:nvPicPr>
            <p:cNvPr id="21" name="Picture 20" descr="Craspedia high (transplant).jpg">
              <a:extLst>
                <a:ext uri="{FF2B5EF4-FFF2-40B4-BE49-F238E27FC236}">
                  <a16:creationId xmlns:a16="http://schemas.microsoft.com/office/drawing/2014/main" id="{6B677C4B-A6B3-AC43-AAD1-ECAF3464F09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44084" y="3887537"/>
              <a:ext cx="1740693" cy="1696810"/>
            </a:xfrm>
            <a:prstGeom prst="rect">
              <a:avLst/>
            </a:prstGeom>
          </p:spPr>
        </p:pic>
        <p:pic>
          <p:nvPicPr>
            <p:cNvPr id="22" name="Picture 21" descr="Craspedia low (transplant).jpg">
              <a:extLst>
                <a:ext uri="{FF2B5EF4-FFF2-40B4-BE49-F238E27FC236}">
                  <a16:creationId xmlns:a16="http://schemas.microsoft.com/office/drawing/2014/main" id="{1B0CC24A-BCBE-514E-A299-FECBEA3A8F6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15447" y="2500394"/>
              <a:ext cx="1677191" cy="1630211"/>
            </a:xfrm>
            <a:prstGeom prst="rect">
              <a:avLst/>
            </a:prstGeom>
          </p:spPr>
        </p:pic>
      </p:grpSp>
      <p:sp>
        <p:nvSpPr>
          <p:cNvPr id="33" name="Content Placeholder 1">
            <a:extLst>
              <a:ext uri="{FF2B5EF4-FFF2-40B4-BE49-F238E27FC236}">
                <a16:creationId xmlns:a16="http://schemas.microsoft.com/office/drawing/2014/main" id="{20F8836B-8A21-1345-B6FB-66BAD56A465E}"/>
              </a:ext>
            </a:extLst>
          </p:cNvPr>
          <p:cNvSpPr txBox="1">
            <a:spLocks/>
          </p:cNvSpPr>
          <p:nvPr/>
        </p:nvSpPr>
        <p:spPr>
          <a:xfrm>
            <a:off x="355109" y="949911"/>
            <a:ext cx="4064010" cy="18312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/>
              <a:t>Environmental variables can modify quantitative traits</a:t>
            </a:r>
          </a:p>
          <a:p>
            <a:pPr>
              <a:spcAft>
                <a:spcPts val="600"/>
              </a:spcAft>
            </a:pPr>
            <a:r>
              <a:rPr lang="en-US" dirty="0"/>
              <a:t>The environmentally-dependent expression of different phenotypes by the same genotype is called </a:t>
            </a:r>
            <a:r>
              <a:rPr lang="en-US" b="1" dirty="0"/>
              <a:t>phenotypic plasticity</a:t>
            </a:r>
          </a:p>
        </p:txBody>
      </p:sp>
    </p:spTree>
    <p:extLst>
      <p:ext uri="{BB962C8B-B14F-4D97-AF65-F5344CB8AC3E}">
        <p14:creationId xmlns:p14="http://schemas.microsoft.com/office/powerpoint/2010/main" val="1783306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71EB584-27C6-564C-AD2F-A2F3E40C267C}"/>
              </a:ext>
            </a:extLst>
          </p:cNvPr>
          <p:cNvSpPr txBox="1"/>
          <p:nvPr/>
        </p:nvSpPr>
        <p:spPr>
          <a:xfrm>
            <a:off x="0" y="0"/>
            <a:ext cx="60612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Analyzing quantitative traits</a:t>
            </a:r>
          </a:p>
        </p:txBody>
      </p:sp>
      <p:sp>
        <p:nvSpPr>
          <p:cNvPr id="33" name="Content Placeholder 1">
            <a:extLst>
              <a:ext uri="{FF2B5EF4-FFF2-40B4-BE49-F238E27FC236}">
                <a16:creationId xmlns:a16="http://schemas.microsoft.com/office/drawing/2014/main" id="{20F8836B-8A21-1345-B6FB-66BAD56A465E}"/>
              </a:ext>
            </a:extLst>
          </p:cNvPr>
          <p:cNvSpPr txBox="1">
            <a:spLocks/>
          </p:cNvSpPr>
          <p:nvPr/>
        </p:nvSpPr>
        <p:spPr>
          <a:xfrm>
            <a:off x="355108" y="949911"/>
            <a:ext cx="4836137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/>
              <a:t>Quantitative genetics allows for the analysis of evolution by natural selection in traits controlled by many loci</a:t>
            </a:r>
          </a:p>
          <a:p>
            <a:pPr>
              <a:spcAft>
                <a:spcPts val="600"/>
              </a:spcAft>
            </a:pPr>
            <a:endParaRPr lang="en-US" dirty="0"/>
          </a:p>
          <a:p>
            <a:pPr marL="460375">
              <a:spcAft>
                <a:spcPts val="1200"/>
              </a:spcAft>
            </a:pPr>
            <a:r>
              <a:rPr lang="en-US" dirty="0"/>
              <a:t>Determine heritability</a:t>
            </a:r>
          </a:p>
          <a:p>
            <a:pPr marL="460375">
              <a:spcAft>
                <a:spcPts val="1200"/>
              </a:spcAft>
            </a:pPr>
            <a:r>
              <a:rPr lang="en-US" dirty="0"/>
              <a:t>Determine the strength of selection</a:t>
            </a:r>
          </a:p>
          <a:p>
            <a:pPr marL="460375">
              <a:spcAft>
                <a:spcPts val="1200"/>
              </a:spcAft>
            </a:pPr>
            <a:r>
              <a:rPr lang="en-US" dirty="0"/>
              <a:t>Predict evolutionary responses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8C99F0A-5372-E149-9776-41A4E58D471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5811" y="949911"/>
            <a:ext cx="5231081" cy="5231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9095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71EB584-27C6-564C-AD2F-A2F3E40C267C}"/>
              </a:ext>
            </a:extLst>
          </p:cNvPr>
          <p:cNvSpPr txBox="1"/>
          <p:nvPr/>
        </p:nvSpPr>
        <p:spPr>
          <a:xfrm>
            <a:off x="0" y="0"/>
            <a:ext cx="63065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Measuring heritable variation</a:t>
            </a:r>
          </a:p>
        </p:txBody>
      </p:sp>
      <p:sp>
        <p:nvSpPr>
          <p:cNvPr id="33" name="Content Placeholder 1">
            <a:extLst>
              <a:ext uri="{FF2B5EF4-FFF2-40B4-BE49-F238E27FC236}">
                <a16:creationId xmlns:a16="http://schemas.microsoft.com/office/drawing/2014/main" id="{20F8836B-8A21-1345-B6FB-66BAD56A465E}"/>
              </a:ext>
            </a:extLst>
          </p:cNvPr>
          <p:cNvSpPr txBox="1">
            <a:spLocks/>
          </p:cNvSpPr>
          <p:nvPr/>
        </p:nvSpPr>
        <p:spPr>
          <a:xfrm>
            <a:off x="355108" y="949911"/>
            <a:ext cx="4836137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/>
              <a:t>Nature vs. nurture: Is human height heritable?</a:t>
            </a:r>
          </a:p>
          <a:p>
            <a:pPr>
              <a:spcAft>
                <a:spcPts val="600"/>
              </a:spcAft>
            </a:pPr>
            <a:endParaRPr lang="en-US" dirty="0"/>
          </a:p>
          <a:p>
            <a:pPr>
              <a:spcAft>
                <a:spcPts val="600"/>
              </a:spcAft>
            </a:pPr>
            <a:r>
              <a:rPr lang="en-US" dirty="0"/>
              <a:t>Are short individuals short, because they have different genes, because they grew up in different environments, or both?</a:t>
            </a:r>
          </a:p>
          <a:p>
            <a:pPr>
              <a:spcAft>
                <a:spcPts val="600"/>
              </a:spcAft>
            </a:pPr>
            <a:endParaRPr lang="en-US" dirty="0"/>
          </a:p>
          <a:p>
            <a:pPr>
              <a:spcAft>
                <a:spcPts val="600"/>
              </a:spcAft>
            </a:pPr>
            <a:r>
              <a:rPr lang="en-US" dirty="0"/>
              <a:t>To disentangle the effects of genes and the environment, a population-level approach is required!</a:t>
            </a:r>
          </a:p>
        </p:txBody>
      </p:sp>
      <p:pic>
        <p:nvPicPr>
          <p:cNvPr id="5" name="Picture 4" descr="FG08_01a.JPG">
            <a:extLst>
              <a:ext uri="{FF2B5EF4-FFF2-40B4-BE49-F238E27FC236}">
                <a16:creationId xmlns:a16="http://schemas.microsoft.com/office/drawing/2014/main" id="{B1FAD28C-1634-0641-984D-D2E491A7B90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00757" y="964818"/>
            <a:ext cx="4409895" cy="58931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1CD4A5B-6ABB-CE45-A080-E0B73509199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694327" y="54400"/>
            <a:ext cx="1432649" cy="248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6086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71EB584-27C6-564C-AD2F-A2F3E40C267C}"/>
              </a:ext>
            </a:extLst>
          </p:cNvPr>
          <p:cNvSpPr txBox="1"/>
          <p:nvPr/>
        </p:nvSpPr>
        <p:spPr>
          <a:xfrm>
            <a:off x="0" y="0"/>
            <a:ext cx="70214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Partitioning phenotypic variation</a:t>
            </a:r>
          </a:p>
        </p:txBody>
      </p:sp>
      <p:sp>
        <p:nvSpPr>
          <p:cNvPr id="33" name="Content Placeholder 1">
            <a:extLst>
              <a:ext uri="{FF2B5EF4-FFF2-40B4-BE49-F238E27FC236}">
                <a16:creationId xmlns:a16="http://schemas.microsoft.com/office/drawing/2014/main" id="{20F8836B-8A21-1345-B6FB-66BAD56A465E}"/>
              </a:ext>
            </a:extLst>
          </p:cNvPr>
          <p:cNvSpPr txBox="1">
            <a:spLocks/>
          </p:cNvSpPr>
          <p:nvPr/>
        </p:nvSpPr>
        <p:spPr>
          <a:xfrm>
            <a:off x="355108" y="949911"/>
            <a:ext cx="48361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/>
              <a:t>What proportion of the variation in height among people is due to variation in their genes, and what proportion is due to variation in their environments?</a:t>
            </a:r>
          </a:p>
        </p:txBody>
      </p:sp>
      <p:pic>
        <p:nvPicPr>
          <p:cNvPr id="5" name="Picture 4" descr="FG08_01a.JPG">
            <a:extLst>
              <a:ext uri="{FF2B5EF4-FFF2-40B4-BE49-F238E27FC236}">
                <a16:creationId xmlns:a16="http://schemas.microsoft.com/office/drawing/2014/main" id="{B1FAD28C-1634-0641-984D-D2E491A7B90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00757" y="964818"/>
            <a:ext cx="4409895" cy="5893182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C6C6E345-653B-0542-A8FB-28A98408D3E4}"/>
              </a:ext>
            </a:extLst>
          </p:cNvPr>
          <p:cNvGrpSpPr/>
          <p:nvPr/>
        </p:nvGrpSpPr>
        <p:grpSpPr>
          <a:xfrm>
            <a:off x="355108" y="2515376"/>
            <a:ext cx="3758740" cy="1240548"/>
            <a:chOff x="355108" y="3244334"/>
            <a:chExt cx="3758740" cy="1240548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0B52A07-A620-C240-9180-115EFC3351DB}"/>
                </a:ext>
              </a:extLst>
            </p:cNvPr>
            <p:cNvSpPr txBox="1"/>
            <p:nvPr/>
          </p:nvSpPr>
          <p:spPr>
            <a:xfrm>
              <a:off x="355108" y="3856929"/>
              <a:ext cx="14895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Heritability =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E65E846-40AA-6345-B4EA-88F68C7E3635}"/>
                </a:ext>
              </a:extLst>
            </p:cNvPr>
            <p:cNvSpPr txBox="1"/>
            <p:nvPr/>
          </p:nvSpPr>
          <p:spPr>
            <a:xfrm>
              <a:off x="1898521" y="3672263"/>
              <a:ext cx="4319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V</a:t>
              </a:r>
              <a:r>
                <a:rPr lang="en-US" baseline="-25000" dirty="0"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G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6206ECE-AD69-CA4B-9242-C12FDB5C24A2}"/>
                </a:ext>
              </a:extLst>
            </p:cNvPr>
            <p:cNvSpPr txBox="1"/>
            <p:nvPr/>
          </p:nvSpPr>
          <p:spPr>
            <a:xfrm>
              <a:off x="1898521" y="4115550"/>
              <a:ext cx="4143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V</a:t>
              </a:r>
              <a:r>
                <a:rPr lang="en-US" baseline="-25000" dirty="0"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P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60D324D-2F81-594A-B2B4-711EFA4EB909}"/>
                </a:ext>
              </a:extLst>
            </p:cNvPr>
            <p:cNvSpPr txBox="1"/>
            <p:nvPr/>
          </p:nvSpPr>
          <p:spPr>
            <a:xfrm>
              <a:off x="2597255" y="3856929"/>
              <a:ext cx="31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=</a:t>
              </a:r>
              <a:endParaRPr lang="en-US" baseline="-25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0271E3C-165A-B848-B191-A787495A9D79}"/>
                </a:ext>
              </a:extLst>
            </p:cNvPr>
            <p:cNvSpPr txBox="1"/>
            <p:nvPr/>
          </p:nvSpPr>
          <p:spPr>
            <a:xfrm>
              <a:off x="3430173" y="3672263"/>
              <a:ext cx="4319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V</a:t>
              </a:r>
              <a:r>
                <a:rPr lang="en-US" baseline="-25000" dirty="0"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G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DAAB569-6BD1-3C47-A718-2B30E03A1BD1}"/>
                </a:ext>
              </a:extLst>
            </p:cNvPr>
            <p:cNvSpPr txBox="1"/>
            <p:nvPr/>
          </p:nvSpPr>
          <p:spPr>
            <a:xfrm>
              <a:off x="3217449" y="4115550"/>
              <a:ext cx="8963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V</a:t>
              </a:r>
              <a:r>
                <a:rPr lang="en-US" baseline="-25000" dirty="0"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G</a:t>
              </a:r>
              <a:r>
                <a:rPr lang="en-US" dirty="0"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 + V</a:t>
              </a:r>
              <a:r>
                <a:rPr lang="en-US" baseline="-25000" dirty="0"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E</a:t>
              </a: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0B5220C2-A794-3840-AB2B-FB67A2AFD4AE}"/>
                </a:ext>
              </a:extLst>
            </p:cNvPr>
            <p:cNvCxnSpPr/>
            <p:nvPr/>
          </p:nvCxnSpPr>
          <p:spPr>
            <a:xfrm>
              <a:off x="1898521" y="4098355"/>
              <a:ext cx="431973" cy="0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C8ECC270-210E-4C4A-A714-2B7773D5A2AA}"/>
                </a:ext>
              </a:extLst>
            </p:cNvPr>
            <p:cNvCxnSpPr/>
            <p:nvPr/>
          </p:nvCxnSpPr>
          <p:spPr>
            <a:xfrm>
              <a:off x="3217449" y="4094873"/>
              <a:ext cx="857420" cy="0"/>
            </a:xfrm>
            <a:prstGeom prst="line">
              <a:avLst/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A73FD95-6078-8F46-8479-E999566B0EF2}"/>
                </a:ext>
              </a:extLst>
            </p:cNvPr>
            <p:cNvSpPr txBox="1"/>
            <p:nvPr/>
          </p:nvSpPr>
          <p:spPr>
            <a:xfrm>
              <a:off x="355108" y="3244334"/>
              <a:ext cx="26741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Broad sense heritability: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652097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71EB584-27C6-564C-AD2F-A2F3E40C267C}"/>
              </a:ext>
            </a:extLst>
          </p:cNvPr>
          <p:cNvSpPr txBox="1"/>
          <p:nvPr/>
        </p:nvSpPr>
        <p:spPr>
          <a:xfrm>
            <a:off x="0" y="0"/>
            <a:ext cx="54152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Narrow sense heritability</a:t>
            </a:r>
          </a:p>
        </p:txBody>
      </p:sp>
      <p:sp>
        <p:nvSpPr>
          <p:cNvPr id="33" name="Content Placeholder 1">
            <a:extLst>
              <a:ext uri="{FF2B5EF4-FFF2-40B4-BE49-F238E27FC236}">
                <a16:creationId xmlns:a16="http://schemas.microsoft.com/office/drawing/2014/main" id="{20F8836B-8A21-1345-B6FB-66BAD56A465E}"/>
              </a:ext>
            </a:extLst>
          </p:cNvPr>
          <p:cNvSpPr txBox="1">
            <a:spLocks/>
          </p:cNvSpPr>
          <p:nvPr/>
        </p:nvSpPr>
        <p:spPr>
          <a:xfrm>
            <a:off x="355108" y="949911"/>
            <a:ext cx="48361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/>
              <a:t>What proportion of the variation in height among people is due to variation in their genes, and what proportion is due to variation in their environments?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B52A07-A620-C240-9180-115EFC3351DB}"/>
              </a:ext>
            </a:extLst>
          </p:cNvPr>
          <p:cNvSpPr txBox="1"/>
          <p:nvPr/>
        </p:nvSpPr>
        <p:spPr>
          <a:xfrm>
            <a:off x="355108" y="4030794"/>
            <a:ext cx="599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h</a:t>
            </a:r>
            <a:r>
              <a:rPr lang="en-US" baseline="30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2</a:t>
            </a:r>
            <a:r>
              <a:rPr lang="en-US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=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65E846-40AA-6345-B4EA-88F68C7E3635}"/>
              </a:ext>
            </a:extLst>
          </p:cNvPr>
          <p:cNvSpPr txBox="1"/>
          <p:nvPr/>
        </p:nvSpPr>
        <p:spPr>
          <a:xfrm>
            <a:off x="984124" y="3846128"/>
            <a:ext cx="410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V</a:t>
            </a:r>
            <a:r>
              <a:rPr lang="en-US" baseline="-25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6206ECE-AD69-CA4B-9242-C12FDB5C24A2}"/>
              </a:ext>
            </a:extLst>
          </p:cNvPr>
          <p:cNvSpPr txBox="1"/>
          <p:nvPr/>
        </p:nvSpPr>
        <p:spPr>
          <a:xfrm>
            <a:off x="984124" y="4289415"/>
            <a:ext cx="414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V</a:t>
            </a:r>
            <a:r>
              <a:rPr lang="en-US" baseline="-25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60D324D-2F81-594A-B2B4-711EFA4EB909}"/>
              </a:ext>
            </a:extLst>
          </p:cNvPr>
          <p:cNvSpPr txBox="1"/>
          <p:nvPr/>
        </p:nvSpPr>
        <p:spPr>
          <a:xfrm>
            <a:off x="1457153" y="4030794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=</a:t>
            </a:r>
            <a:endParaRPr lang="en-US" baseline="-250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0271E3C-165A-B848-B191-A787495A9D79}"/>
              </a:ext>
            </a:extLst>
          </p:cNvPr>
          <p:cNvSpPr txBox="1"/>
          <p:nvPr/>
        </p:nvSpPr>
        <p:spPr>
          <a:xfrm>
            <a:off x="2302089" y="3846128"/>
            <a:ext cx="410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V</a:t>
            </a:r>
            <a:r>
              <a:rPr lang="en-US" baseline="-25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DAAB569-6BD1-3C47-A718-2B30E03A1BD1}"/>
              </a:ext>
            </a:extLst>
          </p:cNvPr>
          <p:cNvSpPr txBox="1"/>
          <p:nvPr/>
        </p:nvSpPr>
        <p:spPr>
          <a:xfrm>
            <a:off x="1851645" y="4289415"/>
            <a:ext cx="1311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V</a:t>
            </a:r>
            <a:r>
              <a:rPr lang="en-US" baseline="-25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</a:t>
            </a:r>
            <a:r>
              <a:rPr lang="en-US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+ V</a:t>
            </a:r>
            <a:r>
              <a:rPr lang="en-US" baseline="-25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</a:t>
            </a:r>
            <a:r>
              <a:rPr lang="en-US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+ V</a:t>
            </a:r>
            <a:r>
              <a:rPr lang="en-US" baseline="-25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B5220C2-A794-3840-AB2B-FB67A2AFD4AE}"/>
              </a:ext>
            </a:extLst>
          </p:cNvPr>
          <p:cNvCxnSpPr/>
          <p:nvPr/>
        </p:nvCxnSpPr>
        <p:spPr>
          <a:xfrm>
            <a:off x="984124" y="4272220"/>
            <a:ext cx="431973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8ECC270-210E-4C4A-A714-2B7773D5A2AA}"/>
              </a:ext>
            </a:extLst>
          </p:cNvPr>
          <p:cNvCxnSpPr>
            <a:cxnSpLocks/>
          </p:cNvCxnSpPr>
          <p:nvPr/>
        </p:nvCxnSpPr>
        <p:spPr>
          <a:xfrm>
            <a:off x="1851645" y="4268738"/>
            <a:ext cx="1186709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A73FD95-6078-8F46-8479-E999566B0EF2}"/>
              </a:ext>
            </a:extLst>
          </p:cNvPr>
          <p:cNvSpPr txBox="1"/>
          <p:nvPr/>
        </p:nvSpPr>
        <p:spPr>
          <a:xfrm>
            <a:off x="355108" y="2515376"/>
            <a:ext cx="28151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Narrow sense heritability: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A3A9EC1-2A11-B244-AF99-BF29E69D2F10}"/>
              </a:ext>
            </a:extLst>
          </p:cNvPr>
          <p:cNvSpPr txBox="1"/>
          <p:nvPr/>
        </p:nvSpPr>
        <p:spPr>
          <a:xfrm>
            <a:off x="355108" y="3207090"/>
            <a:ext cx="431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V</a:t>
            </a:r>
            <a:r>
              <a:rPr lang="en-US" baseline="-25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27312E2-D39E-424B-B6C6-78F2A3E02750}"/>
              </a:ext>
            </a:extLst>
          </p:cNvPr>
          <p:cNvSpPr txBox="1"/>
          <p:nvPr/>
        </p:nvSpPr>
        <p:spPr>
          <a:xfrm>
            <a:off x="779041" y="3207090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=</a:t>
            </a:r>
            <a:endParaRPr lang="en-US" baseline="-250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B4804F7-8A82-914D-B4A2-383EA7978A68}"/>
              </a:ext>
            </a:extLst>
          </p:cNvPr>
          <p:cNvSpPr txBox="1"/>
          <p:nvPr/>
        </p:nvSpPr>
        <p:spPr>
          <a:xfrm>
            <a:off x="1132269" y="3204210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V</a:t>
            </a:r>
            <a:r>
              <a:rPr lang="en-US" baseline="-25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</a:t>
            </a:r>
            <a:r>
              <a:rPr lang="en-US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+ V</a:t>
            </a:r>
            <a:r>
              <a:rPr lang="en-US" baseline="-25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</a:t>
            </a:r>
          </a:p>
        </p:txBody>
      </p:sp>
      <p:pic>
        <p:nvPicPr>
          <p:cNvPr id="19" name="Picture 18" descr="FG08_13a.JPG">
            <a:extLst>
              <a:ext uri="{FF2B5EF4-FFF2-40B4-BE49-F238E27FC236}">
                <a16:creationId xmlns:a16="http://schemas.microsoft.com/office/drawing/2014/main" id="{2CD02C17-A84A-1647-8C6C-EB3F2039ECF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0" y="2977597"/>
            <a:ext cx="5943600" cy="1737062"/>
          </a:xfrm>
          <a:prstGeom prst="rect">
            <a:avLst/>
          </a:prstGeom>
        </p:spPr>
      </p:pic>
      <p:pic>
        <p:nvPicPr>
          <p:cNvPr id="20" name="Picture 19" descr="FG08_13b.JPG">
            <a:extLst>
              <a:ext uri="{FF2B5EF4-FFF2-40B4-BE49-F238E27FC236}">
                <a16:creationId xmlns:a16="http://schemas.microsoft.com/office/drawing/2014/main" id="{52BA4234-7D4B-AB4B-92FB-1E6E2B836F2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0" y="4794685"/>
            <a:ext cx="5943600" cy="183225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3ACECE3-6F1F-AC47-A405-BF722614E69E}"/>
              </a:ext>
            </a:extLst>
          </p:cNvPr>
          <p:cNvSpPr txBox="1"/>
          <p:nvPr/>
        </p:nvSpPr>
        <p:spPr>
          <a:xfrm>
            <a:off x="355108" y="5045492"/>
            <a:ext cx="494238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spcAft>
                <a:spcPts val="600"/>
              </a:spcAft>
              <a:defRPr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1600" dirty="0"/>
              <a:t>Narrow sense heritability focuses on the effects of additive genetic variation</a:t>
            </a:r>
          </a:p>
          <a:p>
            <a:r>
              <a:rPr lang="en-US" sz="1600" dirty="0"/>
              <a:t>Dominance genetic variation is excluded</a:t>
            </a:r>
          </a:p>
          <a:p>
            <a:r>
              <a:rPr lang="en-US" sz="1600" dirty="0"/>
              <a:t>Only additive genetic variation allows for prediction of a population’s response to selection</a:t>
            </a:r>
          </a:p>
        </p:txBody>
      </p:sp>
    </p:spTree>
    <p:extLst>
      <p:ext uri="{BB962C8B-B14F-4D97-AF65-F5344CB8AC3E}">
        <p14:creationId xmlns:p14="http://schemas.microsoft.com/office/powerpoint/2010/main" val="22074074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1357</TotalTime>
  <Words>413</Words>
  <Application>Microsoft Macintosh PowerPoint</Application>
  <PresentationFormat>Widescreen</PresentationFormat>
  <Paragraphs>68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Calibri</vt:lpstr>
      <vt:lpstr>Calibri Light</vt:lpstr>
      <vt:lpstr>Open Sans ExtraBold</vt:lpstr>
      <vt:lpstr>Open Sans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Michi Tobler</dc:creator>
  <cp:lastModifiedBy>Tobler, Michael</cp:lastModifiedBy>
  <cp:revision>6</cp:revision>
  <dcterms:created xsi:type="dcterms:W3CDTF">2020-01-02T22:04:40Z</dcterms:created>
  <dcterms:modified xsi:type="dcterms:W3CDTF">2023-10-18T15:53:47Z</dcterms:modified>
</cp:coreProperties>
</file>